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36" r:id="rId2"/>
    <p:sldId id="358" r:id="rId3"/>
    <p:sldId id="387" r:id="rId4"/>
    <p:sldId id="388" r:id="rId5"/>
    <p:sldId id="399" r:id="rId6"/>
    <p:sldId id="389" r:id="rId7"/>
    <p:sldId id="390" r:id="rId8"/>
    <p:sldId id="391" r:id="rId9"/>
    <p:sldId id="392" r:id="rId10"/>
    <p:sldId id="394" r:id="rId11"/>
    <p:sldId id="395" r:id="rId12"/>
    <p:sldId id="396" r:id="rId13"/>
    <p:sldId id="397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D5B"/>
    <a:srgbClr val="5BA2B2"/>
    <a:srgbClr val="D15656"/>
    <a:srgbClr val="E5B05C"/>
    <a:srgbClr val="B28B4E"/>
    <a:srgbClr val="7851A0"/>
    <a:srgbClr val="47B289"/>
    <a:srgbClr val="374849"/>
    <a:srgbClr val="8260A0"/>
    <a:srgbClr val="5B9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49" autoAdjust="0"/>
    <p:restoredTop sz="92118" autoAdjust="0"/>
  </p:normalViewPr>
  <p:slideViewPr>
    <p:cSldViewPr snapToGrid="0">
      <p:cViewPr>
        <p:scale>
          <a:sx n="40" d="100"/>
          <a:sy n="40" d="100"/>
        </p:scale>
        <p:origin x="-368" y="-18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53EA5-C7BB-454A-8085-EBBBAF31402B}" type="datetimeFigureOut">
              <a:rPr lang="ru-RU" smtClean="0"/>
              <a:t>09.01.20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8F8A5-2720-1645-A488-071E705E7F2D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1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err="1"/>
              <a:t>What</a:t>
            </a:r>
            <a:r>
              <a:rPr lang="de-DE" b="1" dirty="0"/>
              <a:t> </a:t>
            </a:r>
            <a:r>
              <a:rPr lang="de-DE" b="1" dirty="0" err="1"/>
              <a:t>is</a:t>
            </a:r>
            <a:r>
              <a:rPr lang="de-DE" b="1" dirty="0"/>
              <a:t> </a:t>
            </a:r>
            <a:r>
              <a:rPr lang="de-DE" b="1" dirty="0" err="1"/>
              <a:t>LiFe</a:t>
            </a:r>
            <a:r>
              <a:rPr lang="de-DE" b="1" dirty="0"/>
              <a:t> </a:t>
            </a:r>
            <a:r>
              <a:rPr lang="de-DE" b="1" dirty="0" err="1" smtClean="0"/>
              <a:t>seminar</a:t>
            </a:r>
            <a:r>
              <a:rPr lang="de-DE" b="1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8F8A5-2720-1645-A488-071E705E7F2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1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eminar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The forth meeting offers every guest an opportunity to make a decision for Christ</a:t>
            </a:r>
            <a:r>
              <a:rPr lang="de-DE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8F8A5-2720-1645-A488-071E705E7F2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86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seminar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 algn="l">
              <a:lnSpc>
                <a:spcPct val="110000"/>
              </a:lnSpc>
            </a:pP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The statistics of life seminar since 2001 shows: 50% of guests accept Jesus as their savior. Most of them join churches of their companions.</a:t>
            </a:r>
            <a:endParaRPr lang="en-US" sz="1200" cap="none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8F8A5-2720-1645-A488-071E705E7F2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86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seminar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 algn="l">
              <a:lnSpc>
                <a:spcPct val="110000"/>
              </a:lnSpc>
            </a:pPr>
            <a:r>
              <a:rPr lang="en-US" sz="1200" cap="all" dirty="0" err="1" smtClean="0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en-US" sz="12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seminar has a double effect:</a:t>
            </a:r>
            <a:endParaRPr lang="en-US" sz="800" cap="all" dirty="0" smtClean="0">
              <a:solidFill>
                <a:schemeClr val="bg1"/>
              </a:solidFill>
              <a:latin typeface="Core Sans A 35 Light"/>
              <a:cs typeface="Core Sans A 35 Light"/>
            </a:endParaRPr>
          </a:p>
          <a:p>
            <a:pPr algn="l">
              <a:lnSpc>
                <a:spcPct val="110000"/>
              </a:lnSpc>
            </a:pPr>
            <a:r>
              <a:rPr lang="en-US" sz="12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1. Church members learn to walk in their calling as disciple makers.</a:t>
            </a:r>
          </a:p>
          <a:p>
            <a:pPr algn="l">
              <a:lnSpc>
                <a:spcPct val="110000"/>
              </a:lnSpc>
            </a:pPr>
            <a:r>
              <a:rPr lang="en-US" sz="12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2. Guests hear the Gospel and get saved.</a:t>
            </a:r>
            <a:endParaRPr lang="en-US" sz="1200" cap="all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8F8A5-2720-1645-A488-071E705E7F2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86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seminar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 algn="l">
              <a:lnSpc>
                <a:spcPct val="110000"/>
              </a:lnSpc>
            </a:pP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Pastors and leaders motivate </a:t>
            </a:r>
            <a:r>
              <a:rPr lang="en-US" sz="1200" cap="none" baseline="0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and train church members </a:t>
            </a:r>
            <a:r>
              <a:rPr lang="en-US" sz="1200" cap="none" smtClean="0">
                <a:solidFill>
                  <a:schemeClr val="bg1"/>
                </a:solidFill>
                <a:latin typeface="Core Sans A 35 Light"/>
                <a:cs typeface="Core Sans A 35 Light"/>
              </a:rPr>
              <a:t>to be </a:t>
            </a: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companions for their friends and lead them</a:t>
            </a:r>
            <a:r>
              <a:rPr lang="en-US" sz="1200" cap="none" baseline="0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t</a:t>
            </a: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o salvation. </a:t>
            </a:r>
          </a:p>
          <a:p>
            <a:pPr algn="l">
              <a:lnSpc>
                <a:spcPct val="110000"/>
              </a:lnSpc>
            </a:pP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Newly saved guests bring their friends to the next </a:t>
            </a:r>
            <a:r>
              <a:rPr lang="en-US" sz="1200" cap="none" dirty="0" err="1" smtClean="0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seminar.</a:t>
            </a:r>
            <a:endParaRPr lang="en-US" sz="1200" cap="none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8F8A5-2720-1645-A488-071E705E7F2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86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</a:t>
            </a:r>
            <a:r>
              <a:rPr lang="en-US" sz="1200" b="1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</a:t>
            </a:r>
            <a:r>
              <a:rPr lang="en-US" sz="12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seminar?</a:t>
            </a:r>
          </a:p>
          <a:p>
            <a:pPr algn="l">
              <a:lnSpc>
                <a:spcPct val="110000"/>
              </a:lnSpc>
            </a:pPr>
            <a:r>
              <a:rPr lang="en-US" sz="1200" cap="none" noProof="0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Life seminar offers a successful combination of discipleship and evangelism to churches.</a:t>
            </a:r>
            <a:endParaRPr lang="en-US" sz="1200" cap="none" noProof="0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8F8A5-2720-1645-A488-071E705E7F2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86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</a:t>
            </a:r>
            <a:r>
              <a:rPr lang="en-US" sz="1200" b="1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</a:t>
            </a:r>
            <a:r>
              <a:rPr lang="en-US" sz="12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seminar?</a:t>
            </a:r>
          </a:p>
          <a:p>
            <a:pPr algn="l">
              <a:lnSpc>
                <a:spcPct val="110000"/>
              </a:lnSpc>
            </a:pPr>
            <a:r>
              <a:rPr lang="en-US" sz="1200" cap="none" noProof="0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Jesus says, ‘go and make disciples of all nations!‘ The great commission sees evangelism as a part of discipleship.</a:t>
            </a:r>
            <a:endParaRPr lang="en-US" sz="1200" cap="none" noProof="0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8F8A5-2720-1645-A488-071E705E7F2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86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seminar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 algn="l">
              <a:lnSpc>
                <a:spcPct val="110000"/>
              </a:lnSpc>
            </a:pPr>
            <a:r>
              <a:rPr lang="en-US" sz="1200" cap="none" dirty="0" err="1" smtClean="0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seminar consists of 10 discipleship training sessions for a church and 5 topics presenting the gospel to non-churched people.</a:t>
            </a:r>
            <a:endParaRPr lang="en-US" sz="1200" cap="none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8F8A5-2720-1645-A488-071E705E7F2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86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</a:t>
            </a:r>
            <a:r>
              <a:rPr lang="en-US" sz="1200" b="1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</a:t>
            </a:r>
            <a:r>
              <a:rPr lang="en-US" sz="12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seminar?</a:t>
            </a:r>
          </a:p>
          <a:p>
            <a:pPr algn="l">
              <a:lnSpc>
                <a:spcPct val="110000"/>
              </a:lnSpc>
            </a:pP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Many traditional churches see little success in evangelism. They have a strong emphasis on teaching and shepherding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8F8A5-2720-1645-A488-071E705E7F2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86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seminar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 algn="l">
              <a:lnSpc>
                <a:spcPct val="110000"/>
              </a:lnSpc>
            </a:pPr>
            <a:r>
              <a:rPr lang="en-US" sz="1100" cap="none" dirty="0" err="1" smtClean="0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en-US" sz="11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seminar offers discipleship training with topics like</a:t>
            </a:r>
            <a:r>
              <a:rPr lang="en-US" sz="800" cap="none" baseline="0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the good Samaritan as companion,</a:t>
            </a:r>
            <a:r>
              <a:rPr lang="en-US" sz="1200" cap="none" baseline="0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the meaning of the Engel scale,</a:t>
            </a:r>
            <a:r>
              <a:rPr lang="en-US" sz="1200" cap="none" baseline="0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personal testimony </a:t>
            </a:r>
            <a:endParaRPr lang="en-US" sz="1200" cap="all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8F8A5-2720-1645-A488-071E705E7F2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86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</a:t>
            </a:r>
            <a:r>
              <a:rPr lang="en-US" sz="1200" b="1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</a:t>
            </a:r>
            <a:r>
              <a:rPr lang="en-US" sz="12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seminar?</a:t>
            </a:r>
          </a:p>
          <a:p>
            <a:r>
              <a:rPr lang="en-US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a result church members want to become fisher of men and disciple makers.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8F8A5-2720-1645-A488-071E705E7F2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86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</a:t>
            </a:r>
            <a:r>
              <a:rPr lang="en-US" sz="1200" b="1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</a:t>
            </a:r>
            <a:r>
              <a:rPr lang="en-US" sz="12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seminar?</a:t>
            </a:r>
          </a:p>
          <a:p>
            <a:pPr algn="l">
              <a:lnSpc>
                <a:spcPct val="110000"/>
              </a:lnSpc>
            </a:pPr>
            <a:r>
              <a:rPr lang="en-US" sz="1200" b="1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Fishing net prayer:</a:t>
            </a: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a church encourages each member to pray for 3 friends or neighbors for 8 weeks and invite them to five nights of life seminar.</a:t>
            </a:r>
            <a:endParaRPr lang="en-US" sz="1200" cap="none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8F8A5-2720-1645-A488-071E705E7F2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86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</a:t>
            </a:r>
            <a:r>
              <a:rPr lang="en-US" sz="1200" b="1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</a:t>
            </a:r>
            <a:r>
              <a:rPr lang="en-US" sz="12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seminar?</a:t>
            </a:r>
          </a:p>
          <a:p>
            <a:pPr algn="l">
              <a:lnSpc>
                <a:spcPct val="110000"/>
              </a:lnSpc>
            </a:pPr>
            <a:r>
              <a:rPr lang="en-US" sz="1200" b="1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Life seminar:</a:t>
            </a: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Christians and their guests have five weekly meetings with the following topics:</a:t>
            </a:r>
          </a:p>
          <a:p>
            <a:pPr algn="l">
              <a:lnSpc>
                <a:spcPct val="110000"/>
              </a:lnSpc>
            </a:pP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1. How can we be happy?</a:t>
            </a:r>
          </a:p>
          <a:p>
            <a:pPr algn="l">
              <a:lnSpc>
                <a:spcPct val="110000"/>
              </a:lnSpc>
            </a:pP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2. Why does god allow this?</a:t>
            </a:r>
          </a:p>
          <a:p>
            <a:pPr algn="l">
              <a:lnSpc>
                <a:spcPct val="110000"/>
              </a:lnSpc>
            </a:pP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3. What is the meaning of life?</a:t>
            </a:r>
          </a:p>
          <a:p>
            <a:pPr algn="l">
              <a:lnSpc>
                <a:spcPct val="110000"/>
              </a:lnSpc>
            </a:pP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4. Discovering the gift of God</a:t>
            </a:r>
          </a:p>
          <a:p>
            <a:pPr algn="l">
              <a:lnSpc>
                <a:spcPct val="110000"/>
              </a:lnSpc>
            </a:pP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5. Life in new dimensions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8F8A5-2720-1645-A488-071E705E7F2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8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7"/>
            <a:ext cx="18288000" cy="4775201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5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45" indent="0" algn="ctr">
              <a:buNone/>
              <a:defRPr sz="4001"/>
            </a:lvl2pPr>
            <a:lvl3pPr marL="1828892" indent="0" algn="ctr">
              <a:buNone/>
              <a:defRPr sz="3600"/>
            </a:lvl3pPr>
            <a:lvl4pPr marL="2743337" indent="0" algn="ctr">
              <a:buNone/>
              <a:defRPr sz="3200"/>
            </a:lvl4pPr>
            <a:lvl5pPr marL="3657783" indent="0" algn="ctr">
              <a:buNone/>
              <a:defRPr sz="3200"/>
            </a:lvl5pPr>
            <a:lvl6pPr marL="4572228" indent="0" algn="ctr">
              <a:buNone/>
              <a:defRPr sz="3200"/>
            </a:lvl6pPr>
            <a:lvl7pPr marL="5486675" indent="0" algn="ctr">
              <a:buNone/>
              <a:defRPr sz="3200"/>
            </a:lvl7pPr>
            <a:lvl8pPr marL="6401120" indent="0" algn="ctr">
              <a:buNone/>
              <a:defRPr sz="3200"/>
            </a:lvl8pPr>
            <a:lvl9pPr marL="7315566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09.01.20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09.01.20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2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2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09.01.20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09.01.20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9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8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45" indent="0">
              <a:buNone/>
              <a:defRPr sz="4001">
                <a:solidFill>
                  <a:schemeClr val="tx1">
                    <a:tint val="75000"/>
                  </a:schemeClr>
                </a:solidFill>
              </a:defRPr>
            </a:lvl2pPr>
            <a:lvl3pPr marL="182889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3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78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22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67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11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5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09.01.20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1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1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09.01.20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2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7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5" indent="0">
              <a:buNone/>
              <a:defRPr sz="4001" b="1"/>
            </a:lvl2pPr>
            <a:lvl3pPr marL="1828892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8" indent="0">
              <a:buNone/>
              <a:defRPr sz="3200" b="1"/>
            </a:lvl6pPr>
            <a:lvl7pPr marL="5486675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7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5" indent="0">
              <a:buNone/>
              <a:defRPr sz="4001" b="1"/>
            </a:lvl2pPr>
            <a:lvl3pPr marL="1828892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8" indent="0">
              <a:buNone/>
              <a:defRPr sz="3200" b="1"/>
            </a:lvl6pPr>
            <a:lvl7pPr marL="5486675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09.01.20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09.01.20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09.01.20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1"/>
          </a:xfrm>
        </p:spPr>
        <p:txBody>
          <a:bodyPr/>
          <a:lstStyle>
            <a:lvl1pPr>
              <a:defRPr sz="6401"/>
            </a:lvl1pPr>
            <a:lvl2pPr>
              <a:defRPr sz="5601"/>
            </a:lvl2pPr>
            <a:lvl3pPr>
              <a:defRPr sz="4800"/>
            </a:lvl3pPr>
            <a:lvl4pPr>
              <a:defRPr sz="4001"/>
            </a:lvl4pPr>
            <a:lvl5pPr>
              <a:defRPr sz="4001"/>
            </a:lvl5pPr>
            <a:lvl6pPr>
              <a:defRPr sz="4001"/>
            </a:lvl6pPr>
            <a:lvl7pPr>
              <a:defRPr sz="4001"/>
            </a:lvl7pPr>
            <a:lvl8pPr>
              <a:defRPr sz="4001"/>
            </a:lvl8pPr>
            <a:lvl9pPr>
              <a:defRPr sz="4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1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45" indent="0">
              <a:buNone/>
              <a:defRPr sz="2801"/>
            </a:lvl2pPr>
            <a:lvl3pPr marL="1828892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8" indent="0">
              <a:buNone/>
              <a:defRPr sz="2000"/>
            </a:lvl6pPr>
            <a:lvl7pPr marL="5486675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09.01.20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1"/>
          </a:xfrm>
        </p:spPr>
        <p:txBody>
          <a:bodyPr anchor="t"/>
          <a:lstStyle>
            <a:lvl1pPr marL="0" indent="0">
              <a:buNone/>
              <a:defRPr sz="6401"/>
            </a:lvl1pPr>
            <a:lvl2pPr marL="914445" indent="0">
              <a:buNone/>
              <a:defRPr sz="5601"/>
            </a:lvl2pPr>
            <a:lvl3pPr marL="1828892" indent="0">
              <a:buNone/>
              <a:defRPr sz="4800"/>
            </a:lvl3pPr>
            <a:lvl4pPr marL="2743337" indent="0">
              <a:buNone/>
              <a:defRPr sz="4001"/>
            </a:lvl4pPr>
            <a:lvl5pPr marL="3657783" indent="0">
              <a:buNone/>
              <a:defRPr sz="4001"/>
            </a:lvl5pPr>
            <a:lvl6pPr marL="4572228" indent="0">
              <a:buNone/>
              <a:defRPr sz="4001"/>
            </a:lvl6pPr>
            <a:lvl7pPr marL="5486675" indent="0">
              <a:buNone/>
              <a:defRPr sz="4001"/>
            </a:lvl7pPr>
            <a:lvl8pPr marL="6401120" indent="0">
              <a:buNone/>
              <a:defRPr sz="4001"/>
            </a:lvl8pPr>
            <a:lvl9pPr marL="7315566" indent="0">
              <a:buNone/>
              <a:defRPr sz="400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1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45" indent="0">
              <a:buNone/>
              <a:defRPr sz="2801"/>
            </a:lvl2pPr>
            <a:lvl3pPr marL="1828892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8" indent="0">
              <a:buNone/>
              <a:defRPr sz="2000"/>
            </a:lvl6pPr>
            <a:lvl7pPr marL="5486675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09.01.20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2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1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2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/>
              <a:t>09.01.20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2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2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1828892" rtl="0" eaLnBrk="1" latinLnBrk="0" hangingPunct="1">
        <a:lnSpc>
          <a:spcPct val="90000"/>
        </a:lnSpc>
        <a:spcBef>
          <a:spcPct val="0"/>
        </a:spcBef>
        <a:buNone/>
        <a:defRPr sz="88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23" indent="-457223" algn="l" defTabSz="1828892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1" kern="1200">
          <a:solidFill>
            <a:schemeClr val="tx1"/>
          </a:solidFill>
          <a:latin typeface="+mn-lt"/>
          <a:ea typeface="+mn-ea"/>
          <a:cs typeface="+mn-cs"/>
        </a:defRPr>
      </a:lvl1pPr>
      <a:lvl2pPr marL="1371669" indent="-457223" algn="l" defTabSz="1828892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114" indent="-457223" algn="l" defTabSz="1828892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3pPr>
      <a:lvl4pPr marL="3200561" indent="-457223" algn="l" defTabSz="1828892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006" indent="-457223" algn="l" defTabSz="1828892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452" indent="-457223" algn="l" defTabSz="1828892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897" indent="-457223" algn="l" defTabSz="1828892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344" indent="-457223" algn="l" defTabSz="1828892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789" indent="-457223" algn="l" defTabSz="1828892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9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45" algn="l" defTabSz="182889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92" algn="l" defTabSz="182889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337" algn="l" defTabSz="182889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783" algn="l" defTabSz="182889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228" algn="l" defTabSz="182889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675" algn="l" defTabSz="182889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120" algn="l" defTabSz="182889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566" algn="l" defTabSz="182889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383998" cy="1371599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286250" y="6223869"/>
            <a:ext cx="16287750" cy="52014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600" b="1" cap="all" dirty="0" err="1">
                <a:solidFill>
                  <a:schemeClr val="bg1"/>
                </a:solidFill>
                <a:latin typeface="Core Sans A 65 Bold"/>
                <a:cs typeface="Core Sans A 65 Bold"/>
              </a:rPr>
              <a:t>What</a:t>
            </a:r>
            <a:r>
              <a:rPr lang="de-DE" sz="16600" b="1" cap="all" dirty="0">
                <a:solidFill>
                  <a:schemeClr val="bg1"/>
                </a:solidFill>
                <a:latin typeface="Core Sans A 65 Bold"/>
                <a:cs typeface="Core Sans A 65 Bold"/>
              </a:rPr>
              <a:t> </a:t>
            </a:r>
            <a:r>
              <a:rPr lang="de-DE" sz="16600" b="1" cap="all" dirty="0" err="1" smtClean="0">
                <a:solidFill>
                  <a:schemeClr val="bg1"/>
                </a:solidFill>
                <a:latin typeface="Core Sans A 65 Bold"/>
                <a:cs typeface="Core Sans A 65 Bold"/>
              </a:rPr>
              <a:t>is</a:t>
            </a:r>
            <a:r>
              <a:rPr lang="de-DE" sz="16600" b="1" cap="all" dirty="0" smtClean="0">
                <a:solidFill>
                  <a:schemeClr val="bg1"/>
                </a:solidFill>
                <a:latin typeface="Core Sans A 65 Bold"/>
                <a:cs typeface="Core Sans A 65 Bold"/>
              </a:rPr>
              <a:t> </a:t>
            </a:r>
            <a:r>
              <a:rPr lang="de-DE" sz="16600" b="1" cap="all" dirty="0">
                <a:solidFill>
                  <a:schemeClr val="bg1"/>
                </a:solidFill>
                <a:latin typeface="Core Sans A 65 Bold"/>
                <a:cs typeface="Core Sans A 65 Bold"/>
              </a:rPr>
              <a:t>LiFe Seminar?</a:t>
            </a:r>
          </a:p>
        </p:txBody>
      </p:sp>
      <p:pic>
        <p:nvPicPr>
          <p:cNvPr id="5" name="Изображение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6" t="6640" r="29494" b="75770"/>
          <a:stretch/>
        </p:blipFill>
        <p:spPr>
          <a:xfrm>
            <a:off x="8762999" y="1714500"/>
            <a:ext cx="6889751" cy="365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4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1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2827000" y="1365250"/>
            <a:ext cx="9874250" cy="18097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de-DE" sz="54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What</a:t>
            </a:r>
            <a:r>
              <a:rPr lang="de-DE" sz="54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4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is</a:t>
            </a:r>
            <a:r>
              <a:rPr lang="de-DE" sz="54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400" cap="all" dirty="0" err="1" smtClean="0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de-DE" sz="54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4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Seminar?</a:t>
            </a:r>
          </a:p>
        </p:txBody>
      </p:sp>
      <p:pic>
        <p:nvPicPr>
          <p:cNvPr id="16" name="Изображение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6" t="6640" r="29494" b="75770"/>
          <a:stretch/>
        </p:blipFill>
        <p:spPr>
          <a:xfrm>
            <a:off x="1492250" y="1206500"/>
            <a:ext cx="4017597" cy="21317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78000" y="5429250"/>
            <a:ext cx="20923250" cy="673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96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The forth meeting offers every guest an opportunity to make a decision for Christ.</a:t>
            </a:r>
            <a:endParaRPr lang="en-US" sz="9600" cap="all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</p:spTree>
    <p:extLst>
      <p:ext uri="{BB962C8B-B14F-4D97-AF65-F5344CB8AC3E}">
        <p14:creationId xmlns:p14="http://schemas.microsoft.com/office/powerpoint/2010/main" val="349928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1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2827000" y="1365250"/>
            <a:ext cx="9874250" cy="18097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de-DE" sz="54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What</a:t>
            </a:r>
            <a:r>
              <a:rPr lang="de-DE" sz="54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4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is</a:t>
            </a:r>
            <a:r>
              <a:rPr lang="de-DE" sz="54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400" cap="all" dirty="0" err="1" smtClean="0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de-DE" sz="54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4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Seminar?</a:t>
            </a:r>
          </a:p>
        </p:txBody>
      </p:sp>
      <p:pic>
        <p:nvPicPr>
          <p:cNvPr id="16" name="Изображение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6" t="6640" r="29494" b="75770"/>
          <a:stretch/>
        </p:blipFill>
        <p:spPr>
          <a:xfrm>
            <a:off x="1492250" y="1206500"/>
            <a:ext cx="4017597" cy="21317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78000" y="5429250"/>
            <a:ext cx="20923250" cy="673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80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The statistics of </a:t>
            </a:r>
            <a:r>
              <a:rPr lang="en-US" sz="8000" cap="all" dirty="0" err="1" smtClean="0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en-US" sz="80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seminar since 2001 shows: 50% of guests accept Jesus as their Savior. Most of them join churches of their companions.</a:t>
            </a:r>
            <a:endParaRPr lang="en-US" sz="8000" cap="all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</p:spTree>
    <p:extLst>
      <p:ext uri="{BB962C8B-B14F-4D97-AF65-F5344CB8AC3E}">
        <p14:creationId xmlns:p14="http://schemas.microsoft.com/office/powerpoint/2010/main" val="310394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1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2827000" y="1365250"/>
            <a:ext cx="9874250" cy="18097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de-DE" sz="54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What</a:t>
            </a:r>
            <a:r>
              <a:rPr lang="de-DE" sz="54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400" cap="all" dirty="0" err="1" smtClean="0">
                <a:solidFill>
                  <a:schemeClr val="bg1"/>
                </a:solidFill>
                <a:latin typeface="Core Sans A 35 Light"/>
                <a:cs typeface="Core Sans A 35 Light"/>
              </a:rPr>
              <a:t>is</a:t>
            </a:r>
            <a:r>
              <a:rPr lang="de-DE" sz="54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4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de-DE" sz="54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Seminar?</a:t>
            </a:r>
          </a:p>
        </p:txBody>
      </p:sp>
      <p:pic>
        <p:nvPicPr>
          <p:cNvPr id="16" name="Изображение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6" t="6640" r="29494" b="75770"/>
          <a:stretch/>
        </p:blipFill>
        <p:spPr>
          <a:xfrm>
            <a:off x="1492250" y="1206500"/>
            <a:ext cx="4017597" cy="21317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78000" y="5429250"/>
            <a:ext cx="20923250" cy="673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7400" cap="all" dirty="0" err="1" smtClean="0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en-US" sz="74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seminar has a double effect:</a:t>
            </a:r>
          </a:p>
          <a:p>
            <a:pPr algn="ctr">
              <a:lnSpc>
                <a:spcPct val="110000"/>
              </a:lnSpc>
            </a:pPr>
            <a:endParaRPr lang="en-US" sz="4000" cap="all" dirty="0" smtClean="0">
              <a:solidFill>
                <a:schemeClr val="bg1"/>
              </a:solidFill>
              <a:latin typeface="Core Sans A 35 Light"/>
              <a:cs typeface="Core Sans A 35 Light"/>
            </a:endParaRPr>
          </a:p>
          <a:p>
            <a:pPr algn="ctr">
              <a:lnSpc>
                <a:spcPct val="110000"/>
              </a:lnSpc>
            </a:pPr>
            <a:r>
              <a:rPr lang="en-US" sz="74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1. Church members learn to walk </a:t>
            </a:r>
          </a:p>
          <a:p>
            <a:pPr algn="ctr">
              <a:lnSpc>
                <a:spcPct val="110000"/>
              </a:lnSpc>
            </a:pPr>
            <a:r>
              <a:rPr lang="en-US" sz="74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in their calling as disciple makers.</a:t>
            </a:r>
          </a:p>
          <a:p>
            <a:pPr algn="ctr">
              <a:lnSpc>
                <a:spcPct val="110000"/>
              </a:lnSpc>
            </a:pPr>
            <a:r>
              <a:rPr lang="en-US" sz="74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2. Guests hear the Gospel and get saved.</a:t>
            </a:r>
            <a:endParaRPr lang="en-US" sz="7400" cap="all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488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1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2827000" y="1365250"/>
            <a:ext cx="9874250" cy="18097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de-DE" sz="54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What</a:t>
            </a:r>
            <a:r>
              <a:rPr lang="de-DE" sz="54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4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is</a:t>
            </a:r>
            <a:r>
              <a:rPr lang="de-DE" sz="54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400" cap="all" dirty="0" err="1" smtClean="0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de-DE" sz="54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4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Seminar?</a:t>
            </a:r>
          </a:p>
        </p:txBody>
      </p:sp>
      <p:pic>
        <p:nvPicPr>
          <p:cNvPr id="16" name="Изображение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6" t="6640" r="29494" b="75770"/>
          <a:stretch/>
        </p:blipFill>
        <p:spPr>
          <a:xfrm>
            <a:off x="1492250" y="1206500"/>
            <a:ext cx="4017597" cy="21317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78000" y="5429250"/>
            <a:ext cx="20923250" cy="673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66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Pastors and leaders motivate </a:t>
            </a:r>
          </a:p>
          <a:p>
            <a:pPr algn="ctr">
              <a:lnSpc>
                <a:spcPct val="110000"/>
              </a:lnSpc>
            </a:pPr>
            <a:r>
              <a:rPr lang="en-US" sz="66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and train church members to be companions for their friends and lead them</a:t>
            </a:r>
          </a:p>
          <a:p>
            <a:pPr algn="ctr">
              <a:lnSpc>
                <a:spcPct val="110000"/>
              </a:lnSpc>
            </a:pPr>
            <a:r>
              <a:rPr lang="en-US" sz="66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to salvation. </a:t>
            </a:r>
          </a:p>
          <a:p>
            <a:pPr algn="ctr">
              <a:lnSpc>
                <a:spcPct val="110000"/>
              </a:lnSpc>
            </a:pPr>
            <a:r>
              <a:rPr lang="en-US" sz="66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newly saved guests bring their friends </a:t>
            </a:r>
          </a:p>
          <a:p>
            <a:pPr algn="ctr">
              <a:lnSpc>
                <a:spcPct val="110000"/>
              </a:lnSpc>
            </a:pPr>
            <a:r>
              <a:rPr lang="en-US" sz="66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to the next </a:t>
            </a:r>
            <a:r>
              <a:rPr lang="en-US" sz="6600" cap="all" dirty="0" err="1" smtClean="0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en-US" sz="66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seminar.</a:t>
            </a:r>
            <a:endParaRPr lang="en-US" sz="6600" cap="all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</p:spTree>
    <p:extLst>
      <p:ext uri="{BB962C8B-B14F-4D97-AF65-F5344CB8AC3E}">
        <p14:creationId xmlns:p14="http://schemas.microsoft.com/office/powerpoint/2010/main" val="33336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1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2827000" y="1365250"/>
            <a:ext cx="9874250" cy="18097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de-DE" sz="54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What</a:t>
            </a:r>
            <a:r>
              <a:rPr lang="de-DE" sz="54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400" cap="all" dirty="0" err="1" smtClean="0">
                <a:solidFill>
                  <a:schemeClr val="bg1"/>
                </a:solidFill>
                <a:latin typeface="Core Sans A 35 Light"/>
                <a:cs typeface="Core Sans A 35 Light"/>
              </a:rPr>
              <a:t>is</a:t>
            </a:r>
            <a:r>
              <a:rPr lang="de-DE" sz="54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4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de-DE" sz="54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Seminar?</a:t>
            </a:r>
          </a:p>
        </p:txBody>
      </p:sp>
      <p:pic>
        <p:nvPicPr>
          <p:cNvPr id="16" name="Изображение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6" t="6640" r="29494" b="75770"/>
          <a:stretch/>
        </p:blipFill>
        <p:spPr>
          <a:xfrm>
            <a:off x="1492250" y="1206500"/>
            <a:ext cx="4017597" cy="21317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78000" y="5429250"/>
            <a:ext cx="20923250" cy="673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8800" cap="all" dirty="0" err="1" smtClean="0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en-US" sz="88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seminar offers a successful combination of discipleship and evangelism to churches.</a:t>
            </a:r>
            <a:endParaRPr lang="en-US" sz="8800" cap="all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790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1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2827000" y="1365250"/>
            <a:ext cx="9874250" cy="18097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de-DE" sz="54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What</a:t>
            </a:r>
            <a:r>
              <a:rPr lang="de-DE" sz="54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400" cap="all" dirty="0" err="1" smtClean="0">
                <a:solidFill>
                  <a:schemeClr val="bg1"/>
                </a:solidFill>
                <a:latin typeface="Core Sans A 35 Light"/>
                <a:cs typeface="Core Sans A 35 Light"/>
              </a:rPr>
              <a:t>is</a:t>
            </a:r>
            <a:r>
              <a:rPr lang="de-DE" sz="54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4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de-DE" sz="54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Seminar?</a:t>
            </a:r>
          </a:p>
        </p:txBody>
      </p:sp>
      <p:pic>
        <p:nvPicPr>
          <p:cNvPr id="16" name="Изображение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6" t="6640" r="29494" b="75770"/>
          <a:stretch/>
        </p:blipFill>
        <p:spPr>
          <a:xfrm>
            <a:off x="1492250" y="1206500"/>
            <a:ext cx="4017597" cy="21317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78000" y="5429250"/>
            <a:ext cx="20923250" cy="673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88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Jesus says, ‘Go and make disciples </a:t>
            </a:r>
          </a:p>
          <a:p>
            <a:pPr algn="ctr">
              <a:lnSpc>
                <a:spcPct val="110000"/>
              </a:lnSpc>
            </a:pPr>
            <a:r>
              <a:rPr lang="en-US" sz="88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of all nations!‘ The Great Commission sees evangelism </a:t>
            </a:r>
          </a:p>
          <a:p>
            <a:pPr algn="ctr">
              <a:lnSpc>
                <a:spcPct val="110000"/>
              </a:lnSpc>
            </a:pPr>
            <a:r>
              <a:rPr lang="en-US" sz="88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as a part of discipleship.</a:t>
            </a:r>
            <a:endParaRPr lang="en-US" sz="8800" cap="all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082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1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2827000" y="1365250"/>
            <a:ext cx="9874250" cy="18097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de-DE" sz="54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What</a:t>
            </a:r>
            <a:r>
              <a:rPr lang="de-DE" sz="54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400" cap="all" dirty="0" err="1" smtClean="0">
                <a:solidFill>
                  <a:schemeClr val="bg1"/>
                </a:solidFill>
                <a:latin typeface="Core Sans A 35 Light"/>
                <a:cs typeface="Core Sans A 35 Light"/>
              </a:rPr>
              <a:t>is</a:t>
            </a:r>
            <a:r>
              <a:rPr lang="de-DE" sz="54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4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de-DE" sz="54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Seminar?</a:t>
            </a:r>
          </a:p>
        </p:txBody>
      </p:sp>
      <p:pic>
        <p:nvPicPr>
          <p:cNvPr id="16" name="Изображение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6" t="6640" r="29494" b="75770"/>
          <a:stretch/>
        </p:blipFill>
        <p:spPr>
          <a:xfrm>
            <a:off x="1492250" y="1206500"/>
            <a:ext cx="4017597" cy="21317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78000" y="5429250"/>
            <a:ext cx="20923250" cy="673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8000" cap="all" dirty="0" err="1" smtClean="0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en-US" sz="80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seminar consists of 10 discipleship training sessions for a church and 5 topics presenting the gospel to non-churched people.</a:t>
            </a:r>
            <a:endParaRPr lang="en-US" sz="8000" cap="all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</p:spTree>
    <p:extLst>
      <p:ext uri="{BB962C8B-B14F-4D97-AF65-F5344CB8AC3E}">
        <p14:creationId xmlns:p14="http://schemas.microsoft.com/office/powerpoint/2010/main" val="2009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1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2827000" y="1365250"/>
            <a:ext cx="9874250" cy="18097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de-DE" sz="54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What</a:t>
            </a:r>
            <a:r>
              <a:rPr lang="de-DE" sz="54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400" cap="all" dirty="0" err="1" smtClean="0">
                <a:solidFill>
                  <a:schemeClr val="bg1"/>
                </a:solidFill>
                <a:latin typeface="Core Sans A 35 Light"/>
                <a:cs typeface="Core Sans A 35 Light"/>
              </a:rPr>
              <a:t>is</a:t>
            </a:r>
            <a:r>
              <a:rPr lang="de-DE" sz="54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4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de-DE" sz="54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Seminar?</a:t>
            </a:r>
          </a:p>
        </p:txBody>
      </p:sp>
      <p:pic>
        <p:nvPicPr>
          <p:cNvPr id="16" name="Изображение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6" t="6640" r="29494" b="75770"/>
          <a:stretch/>
        </p:blipFill>
        <p:spPr>
          <a:xfrm>
            <a:off x="1492250" y="1206500"/>
            <a:ext cx="4017597" cy="21317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78000" y="5429250"/>
            <a:ext cx="20923250" cy="673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88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Many traditional churches see little success in evangelism. </a:t>
            </a:r>
          </a:p>
          <a:p>
            <a:pPr algn="ctr">
              <a:lnSpc>
                <a:spcPct val="110000"/>
              </a:lnSpc>
            </a:pPr>
            <a:r>
              <a:rPr lang="en-US" sz="88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They have a strong emphasis </a:t>
            </a:r>
          </a:p>
          <a:p>
            <a:pPr algn="ctr">
              <a:lnSpc>
                <a:spcPct val="110000"/>
              </a:lnSpc>
            </a:pPr>
            <a:r>
              <a:rPr lang="en-US" sz="88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on teaching and shepherding. </a:t>
            </a:r>
            <a:endParaRPr lang="en-US" sz="8800" cap="all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</p:spTree>
    <p:extLst>
      <p:ext uri="{BB962C8B-B14F-4D97-AF65-F5344CB8AC3E}">
        <p14:creationId xmlns:p14="http://schemas.microsoft.com/office/powerpoint/2010/main" val="388024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1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2827000" y="1365250"/>
            <a:ext cx="9874250" cy="18097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de-DE" sz="54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What</a:t>
            </a:r>
            <a:r>
              <a:rPr lang="de-DE" sz="54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400" cap="all" dirty="0" err="1" smtClean="0">
                <a:solidFill>
                  <a:schemeClr val="bg1"/>
                </a:solidFill>
                <a:latin typeface="Core Sans A 35 Light"/>
                <a:cs typeface="Core Sans A 35 Light"/>
              </a:rPr>
              <a:t>is</a:t>
            </a:r>
            <a:r>
              <a:rPr lang="de-DE" sz="54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4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de-DE" sz="54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Seminar?</a:t>
            </a:r>
          </a:p>
        </p:txBody>
      </p:sp>
      <p:pic>
        <p:nvPicPr>
          <p:cNvPr id="16" name="Изображение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6" t="6640" r="29494" b="75770"/>
          <a:stretch/>
        </p:blipFill>
        <p:spPr>
          <a:xfrm>
            <a:off x="1492250" y="1206500"/>
            <a:ext cx="4017597" cy="21317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78000" y="5429250"/>
            <a:ext cx="20923250" cy="673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7000" cap="all" dirty="0" err="1" smtClean="0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en-US" sz="70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seminar offers discipleship training with topics like:</a:t>
            </a:r>
          </a:p>
          <a:p>
            <a:pPr algn="ctr">
              <a:lnSpc>
                <a:spcPct val="110000"/>
              </a:lnSpc>
            </a:pPr>
            <a:endParaRPr lang="en-US" sz="2000" cap="all" dirty="0" smtClean="0">
              <a:solidFill>
                <a:schemeClr val="bg1"/>
              </a:solidFill>
              <a:latin typeface="Core Sans A 35 Light"/>
              <a:cs typeface="Core Sans A 35 Light"/>
            </a:endParaRPr>
          </a:p>
          <a:p>
            <a:pPr algn="ctr">
              <a:lnSpc>
                <a:spcPct val="110000"/>
              </a:lnSpc>
            </a:pPr>
            <a:r>
              <a:rPr lang="en-US" sz="80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- The Good Samaritan as companion</a:t>
            </a:r>
          </a:p>
          <a:p>
            <a:pPr algn="ctr">
              <a:lnSpc>
                <a:spcPct val="110000"/>
              </a:lnSpc>
            </a:pPr>
            <a:r>
              <a:rPr lang="en-US" sz="80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- The meaning of the Engel Scale</a:t>
            </a:r>
          </a:p>
          <a:p>
            <a:pPr algn="ctr">
              <a:lnSpc>
                <a:spcPct val="110000"/>
              </a:lnSpc>
            </a:pPr>
            <a:r>
              <a:rPr lang="en-US" sz="80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- Personal Testimony </a:t>
            </a:r>
            <a:endParaRPr lang="en-US" sz="8000" cap="all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</p:spTree>
    <p:extLst>
      <p:ext uri="{BB962C8B-B14F-4D97-AF65-F5344CB8AC3E}">
        <p14:creationId xmlns:p14="http://schemas.microsoft.com/office/powerpoint/2010/main" val="304672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1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2827000" y="1365250"/>
            <a:ext cx="9874250" cy="18097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de-DE" sz="54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What</a:t>
            </a:r>
            <a:r>
              <a:rPr lang="de-DE" sz="54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400" cap="all" dirty="0" err="1" smtClean="0">
                <a:solidFill>
                  <a:schemeClr val="bg1"/>
                </a:solidFill>
                <a:latin typeface="Core Sans A 35 Light"/>
                <a:cs typeface="Core Sans A 35 Light"/>
              </a:rPr>
              <a:t>is</a:t>
            </a:r>
            <a:r>
              <a:rPr lang="de-DE" sz="54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4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de-DE" sz="54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Seminar?</a:t>
            </a:r>
          </a:p>
        </p:txBody>
      </p:sp>
      <p:pic>
        <p:nvPicPr>
          <p:cNvPr id="16" name="Изображение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6" t="6640" r="29494" b="75770"/>
          <a:stretch/>
        </p:blipFill>
        <p:spPr>
          <a:xfrm>
            <a:off x="1492250" y="1206500"/>
            <a:ext cx="4017597" cy="21317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78000" y="5429250"/>
            <a:ext cx="20923250" cy="673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80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As a result Church members want </a:t>
            </a:r>
          </a:p>
          <a:p>
            <a:pPr algn="ctr">
              <a:lnSpc>
                <a:spcPct val="110000"/>
              </a:lnSpc>
            </a:pPr>
            <a:r>
              <a:rPr lang="en-US" sz="80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to become fishers of men </a:t>
            </a:r>
          </a:p>
          <a:p>
            <a:pPr algn="ctr">
              <a:lnSpc>
                <a:spcPct val="110000"/>
              </a:lnSpc>
            </a:pPr>
            <a:r>
              <a:rPr lang="en-US" sz="80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and disciple makers.</a:t>
            </a:r>
          </a:p>
          <a:p>
            <a:pPr algn="ctr">
              <a:lnSpc>
                <a:spcPct val="110000"/>
              </a:lnSpc>
            </a:pPr>
            <a:endParaRPr lang="en-US" sz="8000" cap="all" dirty="0" smtClean="0">
              <a:solidFill>
                <a:schemeClr val="bg1"/>
              </a:solidFill>
              <a:latin typeface="Core Sans A 35 Light"/>
              <a:cs typeface="Core Sans A 35 Light"/>
            </a:endParaRPr>
          </a:p>
          <a:p>
            <a:pPr algn="ctr">
              <a:lnSpc>
                <a:spcPct val="110000"/>
              </a:lnSpc>
            </a:pPr>
            <a:r>
              <a:rPr lang="en-US" sz="80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How? What is the next step?</a:t>
            </a:r>
            <a:endParaRPr lang="en-US" sz="8000" cap="all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</p:spTree>
    <p:extLst>
      <p:ext uri="{BB962C8B-B14F-4D97-AF65-F5344CB8AC3E}">
        <p14:creationId xmlns:p14="http://schemas.microsoft.com/office/powerpoint/2010/main" val="68629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1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2827000" y="1365250"/>
            <a:ext cx="9874250" cy="18097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de-DE" sz="54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What</a:t>
            </a:r>
            <a:r>
              <a:rPr lang="de-DE" sz="54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400" cap="all" dirty="0" err="1" smtClean="0">
                <a:solidFill>
                  <a:schemeClr val="bg1"/>
                </a:solidFill>
                <a:latin typeface="Core Sans A 35 Light"/>
                <a:cs typeface="Core Sans A 35 Light"/>
              </a:rPr>
              <a:t>is</a:t>
            </a:r>
            <a:r>
              <a:rPr lang="de-DE" sz="54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4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de-DE" sz="54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Seminar?</a:t>
            </a:r>
          </a:p>
        </p:txBody>
      </p:sp>
      <p:pic>
        <p:nvPicPr>
          <p:cNvPr id="16" name="Изображение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6" t="6640" r="29494" b="75770"/>
          <a:stretch/>
        </p:blipFill>
        <p:spPr>
          <a:xfrm>
            <a:off x="1492250" y="1206500"/>
            <a:ext cx="4017597" cy="21317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78000" y="5429250"/>
            <a:ext cx="20923250" cy="673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8000" b="1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Fishing Net Prayer:</a:t>
            </a:r>
            <a:r>
              <a:rPr lang="en-US" sz="80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a church encourages each member to pray for 3 friends or neighbors for 8 weeks and invite them to five nights of Life seminar.</a:t>
            </a:r>
            <a:endParaRPr lang="en-US" sz="8000" cap="all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</p:spTree>
    <p:extLst>
      <p:ext uri="{BB962C8B-B14F-4D97-AF65-F5344CB8AC3E}">
        <p14:creationId xmlns:p14="http://schemas.microsoft.com/office/powerpoint/2010/main" val="282543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1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2827000" y="1365250"/>
            <a:ext cx="9874250" cy="18097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de-DE" sz="54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What</a:t>
            </a:r>
            <a:r>
              <a:rPr lang="de-DE" sz="54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400" cap="all" dirty="0" err="1" smtClean="0">
                <a:solidFill>
                  <a:schemeClr val="bg1"/>
                </a:solidFill>
                <a:latin typeface="Core Sans A 35 Light"/>
                <a:cs typeface="Core Sans A 35 Light"/>
              </a:rPr>
              <a:t>is</a:t>
            </a:r>
            <a:r>
              <a:rPr lang="de-DE" sz="54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4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de-DE" sz="54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Seminar?</a:t>
            </a:r>
          </a:p>
        </p:txBody>
      </p:sp>
      <p:pic>
        <p:nvPicPr>
          <p:cNvPr id="16" name="Изображение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6" t="6640" r="29494" b="75770"/>
          <a:stretch/>
        </p:blipFill>
        <p:spPr>
          <a:xfrm>
            <a:off x="1492250" y="1206500"/>
            <a:ext cx="4017597" cy="21317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78000" y="4286250"/>
            <a:ext cx="21018500" cy="82867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6000" b="1" cap="all" dirty="0" err="1" smtClean="0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en-US" sz="6000" b="1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Seminar:</a:t>
            </a:r>
            <a:r>
              <a:rPr lang="en-US" sz="60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Christians and their guests have five weekly meetings with the following topics:</a:t>
            </a:r>
          </a:p>
          <a:p>
            <a:pPr algn="ctr">
              <a:lnSpc>
                <a:spcPct val="110000"/>
              </a:lnSpc>
            </a:pPr>
            <a:r>
              <a:rPr lang="en-US" sz="60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1. How can we be happy?</a:t>
            </a:r>
          </a:p>
          <a:p>
            <a:pPr algn="ctr">
              <a:lnSpc>
                <a:spcPct val="110000"/>
              </a:lnSpc>
            </a:pPr>
            <a:r>
              <a:rPr lang="en-US" sz="60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2. Why does God allow this?</a:t>
            </a:r>
          </a:p>
          <a:p>
            <a:pPr algn="ctr">
              <a:lnSpc>
                <a:spcPct val="110000"/>
              </a:lnSpc>
            </a:pPr>
            <a:r>
              <a:rPr lang="en-US" sz="60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3. What is the meaning of life?</a:t>
            </a:r>
          </a:p>
          <a:p>
            <a:pPr algn="ctr">
              <a:lnSpc>
                <a:spcPct val="110000"/>
              </a:lnSpc>
            </a:pPr>
            <a:r>
              <a:rPr lang="en-US" sz="60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4. Discovering the gift of God</a:t>
            </a:r>
          </a:p>
          <a:p>
            <a:pPr algn="ctr">
              <a:lnSpc>
                <a:spcPct val="110000"/>
              </a:lnSpc>
            </a:pPr>
            <a:r>
              <a:rPr lang="en-US" sz="60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5. </a:t>
            </a:r>
            <a:r>
              <a:rPr lang="en-US" sz="6000" cap="all" dirty="0" err="1" smtClean="0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en-US" sz="60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in new dimensions </a:t>
            </a:r>
            <a:endParaRPr lang="en-US" sz="6000" cap="all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</p:spTree>
    <p:extLst>
      <p:ext uri="{BB962C8B-B14F-4D97-AF65-F5344CB8AC3E}">
        <p14:creationId xmlns:p14="http://schemas.microsoft.com/office/powerpoint/2010/main" val="96164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1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766</Words>
  <Application>Microsoft Macintosh PowerPoint</Application>
  <PresentationFormat>Benutzerdefiniert</PresentationFormat>
  <Paragraphs>98</Paragraphs>
  <Slides>13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>LiFe Evangelisation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Template 1</dc:title>
  <dc:subject/>
  <dc:creator/>
  <cp:keywords/>
  <dc:description/>
  <cp:lastModifiedBy>Adrian Pfyffer</cp:lastModifiedBy>
  <cp:revision>594</cp:revision>
  <dcterms:created xsi:type="dcterms:W3CDTF">2014-09-26T10:57:37Z</dcterms:created>
  <dcterms:modified xsi:type="dcterms:W3CDTF">2020-01-09T13:52:21Z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Владелец">
    <vt:lpwstr>LiFe Evangelisation</vt:lpwstr>
  </property>
  <property fmtid="{D5CDD505-2E9C-101B-9397-08002B2CF9AE}" pid="3" name="Язык">
    <vt:lpwstr>русский</vt:lpwstr>
  </property>
</Properties>
</file>